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77" r:id="rId6"/>
    <p:sldId id="278" r:id="rId7"/>
    <p:sldId id="279" r:id="rId8"/>
    <p:sldId id="276" r:id="rId9"/>
    <p:sldId id="273" r:id="rId10"/>
    <p:sldId id="275" r:id="rId11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1" y="0"/>
            <a:ext cx="3070860" cy="468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E28FE-264C-435D-8900-82EDE4A2119D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1" y="8902343"/>
            <a:ext cx="3070860" cy="4686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CD1E1-A3C4-42C5-9EFB-ECE549757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358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7561-276B-4D91-8E4D-EE72290EE39E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18E5-351B-422B-9984-FF1AF221D03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7561-276B-4D91-8E4D-EE72290EE39E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18E5-351B-422B-9984-FF1AF221D03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7561-276B-4D91-8E4D-EE72290EE39E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18E5-351B-422B-9984-FF1AF221D03A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7561-276B-4D91-8E4D-EE72290EE39E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18E5-351B-422B-9984-FF1AF221D03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7561-276B-4D91-8E4D-EE72290EE39E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18E5-351B-422B-9984-FF1AF221D03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7561-276B-4D91-8E4D-EE72290EE39E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18E5-351B-422B-9984-FF1AF221D03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7561-276B-4D91-8E4D-EE72290EE39E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18E5-351B-422B-9984-FF1AF221D03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7561-276B-4D91-8E4D-EE72290EE39E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18E5-351B-422B-9984-FF1AF221D03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7561-276B-4D91-8E4D-EE72290EE39E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18E5-351B-422B-9984-FF1AF221D03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7561-276B-4D91-8E4D-EE72290EE39E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18E5-351B-422B-9984-FF1AF221D03A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67561-276B-4D91-8E4D-EE72290EE39E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118E5-351B-422B-9984-FF1AF221D03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DC67561-276B-4D91-8E4D-EE72290EE39E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A6118E5-351B-422B-9984-FF1AF221D03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cid:image001.png@01D2BA88.E5C2C070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cid:image001.png@01D2BA88.E5C2C070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2BA88.E5C2C070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cid:image001.png@01D2BA88.E5C2C07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png@01D2BA88.E5C2C070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1.png@01D2BA88.E5C2C070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cid:image001.png@01D2BA88.E5C2C07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2BA88.E5C2C070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cid:image001.png@01D2BA88.E5C2C070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cid:image001.png@01D2BA88.E5C2C070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Community Learning Service\Learning Team\Marketing &amp; Promotion\Logos &amp; Templates\lcc_logo_and_strapline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62447"/>
            <a:ext cx="1977038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77875" y="260648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Welcome to our </a:t>
            </a:r>
            <a:r>
              <a:rPr lang="en-US" sz="6000" b="1" dirty="0" smtClean="0"/>
              <a:t>online </a:t>
            </a:r>
            <a:r>
              <a:rPr lang="en-US" sz="6000" b="1" dirty="0"/>
              <a:t>course.</a:t>
            </a:r>
            <a:endParaRPr lang="en-GB" sz="6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877272"/>
            <a:ext cx="820956" cy="818422"/>
          </a:xfrm>
          <a:prstGeom prst="rect">
            <a:avLst/>
          </a:prstGeom>
        </p:spPr>
      </p:pic>
      <p:pic>
        <p:nvPicPr>
          <p:cNvPr id="18" name="Picture 17" descr="cid:image001.png@01D2BA88.E5C2C070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86482"/>
            <a:ext cx="1276176" cy="35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clker.com/cliparts/4/b/c/1/12387035811999740766adam_lowe_Smartphone.svg.me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31" y="1988473"/>
            <a:ext cx="1638793" cy="167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ker.com/cliparts/0/1/1/0/11949837962021156671notebook1_sergio_luiz_ar_02.svg.m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98898"/>
            <a:ext cx="2935301" cy="217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lker.com/cliparts/S/F/K/M/p/X/nexus-one-m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0816">
            <a:off x="1324486" y="2035219"/>
            <a:ext cx="1009278" cy="171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lker.com/cliparts/a/4/2/b/11949837851724523185gis-computer_glenn_rolla_01.svg.me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3645" y="3933056"/>
            <a:ext cx="2558207" cy="179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lker.com/cliparts/z/z/A/H/c/q/tablet-md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725" y="2199640"/>
            <a:ext cx="1512302" cy="188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2198390"/>
            <a:ext cx="7920880" cy="3654896"/>
          </a:xfrm>
        </p:spPr>
        <p:txBody>
          <a:bodyPr>
            <a:normAutofit/>
          </a:bodyPr>
          <a:lstStyle/>
          <a:p>
            <a:pPr marL="342900" lvl="0" indent="-342900">
              <a:buClr>
                <a:srgbClr val="0070C0"/>
              </a:buClr>
              <a:buFont typeface="Wingdings"/>
              <a:buChar char=""/>
              <a:tabLst>
                <a:tab pos="457200" algn="l"/>
              </a:tabLst>
            </a:pPr>
            <a:endParaRPr lang="en-GB" sz="1000" dirty="0">
              <a:solidFill>
                <a:srgbClr val="002060"/>
              </a:solidFill>
              <a:latin typeface="Gill Sans MT" panose="020B0502020104020203" pitchFamily="34" charset="0"/>
              <a:ea typeface="Times New Roman"/>
            </a:endParaRPr>
          </a:p>
          <a:p>
            <a:pPr marL="0" indent="0" algn="ctr">
              <a:buClr>
                <a:srgbClr val="0070C0"/>
              </a:buClr>
              <a:buNone/>
              <a:tabLst>
                <a:tab pos="457200" algn="l"/>
              </a:tabLst>
            </a:pPr>
            <a:r>
              <a:rPr lang="en-GB" sz="3600" dirty="0" smtClean="0">
                <a:solidFill>
                  <a:srgbClr val="00206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If you would to find out more about </a:t>
            </a:r>
          </a:p>
          <a:p>
            <a:pPr marL="0" indent="0" algn="ctr">
              <a:buClr>
                <a:srgbClr val="0070C0"/>
              </a:buClr>
              <a:buNone/>
              <a:tabLst>
                <a:tab pos="457200" algn="l"/>
              </a:tabLst>
            </a:pPr>
            <a:r>
              <a:rPr lang="en-GB" sz="3600" dirty="0" smtClean="0">
                <a:solidFill>
                  <a:srgbClr val="00206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Adult Skills or Family Learning courses </a:t>
            </a:r>
          </a:p>
          <a:p>
            <a:pPr marL="0" indent="0" algn="ctr">
              <a:buClr>
                <a:srgbClr val="0070C0"/>
              </a:buClr>
              <a:buNone/>
              <a:tabLst>
                <a:tab pos="457200" algn="l"/>
              </a:tabLst>
            </a:pPr>
            <a:r>
              <a:rPr lang="en-GB" sz="3600" dirty="0" smtClean="0">
                <a:solidFill>
                  <a:srgbClr val="00206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speak to your tutor or contact</a:t>
            </a:r>
          </a:p>
          <a:p>
            <a:pPr marL="0" indent="0" algn="ctr">
              <a:buClr>
                <a:srgbClr val="0070C0"/>
              </a:buClr>
              <a:buNone/>
              <a:tabLst>
                <a:tab pos="457200" algn="l"/>
              </a:tabLst>
            </a:pPr>
            <a:r>
              <a:rPr lang="en-GB" sz="3600" b="1" dirty="0" smtClean="0">
                <a:solidFill>
                  <a:srgbClr val="00206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BS_learninglh@lincolnshire.gov.uk</a:t>
            </a:r>
            <a:r>
              <a:rPr lang="en-GB" sz="3600" dirty="0" smtClean="0">
                <a:solidFill>
                  <a:srgbClr val="00206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 </a:t>
            </a:r>
          </a:p>
          <a:p>
            <a:pPr marL="0" indent="0">
              <a:buClr>
                <a:srgbClr val="0070C0"/>
              </a:buClr>
              <a:buNone/>
              <a:tabLst>
                <a:tab pos="457200" algn="l"/>
              </a:tabLst>
            </a:pPr>
            <a:r>
              <a:rPr lang="en-GB" sz="3600" dirty="0">
                <a:solidFill>
                  <a:srgbClr val="002060"/>
                </a:solidFill>
                <a:latin typeface="Gill Sans MT" panose="020B0502020104020203" pitchFamily="34" charset="0"/>
                <a:ea typeface="Times New Roman"/>
              </a:rPr>
              <a:t> </a:t>
            </a:r>
            <a:r>
              <a:rPr lang="en-GB" sz="3600" dirty="0" smtClean="0">
                <a:solidFill>
                  <a:srgbClr val="002060"/>
                </a:solidFill>
                <a:latin typeface="Gill Sans MT" panose="020B0502020104020203" pitchFamily="34" charset="0"/>
                <a:ea typeface="Times New Roman"/>
              </a:rPr>
              <a:t> </a:t>
            </a:r>
            <a:endParaRPr lang="en-GB" sz="1800" dirty="0" smtClean="0">
              <a:solidFill>
                <a:srgbClr val="002060"/>
              </a:solidFill>
              <a:latin typeface="Gill Sans MT" panose="020B0502020104020203" pitchFamily="34" charset="0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2060"/>
                </a:solidFill>
                <a:latin typeface="Gill Sans MT" panose="020B0502020104020203" pitchFamily="34" charset="0"/>
                <a:ea typeface="Times New Roman"/>
                <a:cs typeface="+mn-cs"/>
              </a:rPr>
              <a:t>See you again soon!</a:t>
            </a:r>
            <a:endParaRPr lang="en-GB" sz="48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 descr="G:\Community Learning Service\Learning Team\Marketing &amp; Promotion\Logos &amp; Templates\lcc_logo_and_strapline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1248"/>
            <a:ext cx="2376264" cy="986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067965"/>
            <a:ext cx="1584176" cy="1579286"/>
          </a:xfrm>
          <a:prstGeom prst="rect">
            <a:avLst/>
          </a:prstGeom>
        </p:spPr>
      </p:pic>
      <p:pic>
        <p:nvPicPr>
          <p:cNvPr id="7" name="Picture 6" descr="cid:image001.png@01D2BA88.E5C2C070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661248"/>
            <a:ext cx="1780232" cy="980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257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2348880"/>
            <a:ext cx="7408333" cy="3168352"/>
          </a:xfrm>
        </p:spPr>
        <p:txBody>
          <a:bodyPr/>
          <a:lstStyle/>
          <a:p>
            <a:pPr marL="0" indent="0" algn="ctr">
              <a:buClr>
                <a:schemeClr val="bg2">
                  <a:lumMod val="75000"/>
                </a:schemeClr>
              </a:buClr>
              <a:buNone/>
            </a:pPr>
            <a:r>
              <a:rPr lang="en-US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online classroom is the same as any other classroom. For everyone to gain the most from our course we have guidelines to ensure communication between the group is always a positive experience</a:t>
            </a:r>
            <a:r>
              <a:rPr lang="en-US" sz="32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GB" sz="32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>
              <a:buClr>
                <a:schemeClr val="bg2">
                  <a:lumMod val="75000"/>
                </a:schemeClr>
              </a:buCl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Learning Online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G:\Community Learning Service\Learning Team\Marketing &amp; Promotion\Logos &amp; Templates\lcc_logo_and_strapline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50850"/>
            <a:ext cx="1895996" cy="63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877272"/>
            <a:ext cx="820956" cy="818422"/>
          </a:xfrm>
          <a:prstGeom prst="rect">
            <a:avLst/>
          </a:prstGeom>
        </p:spPr>
      </p:pic>
      <p:pic>
        <p:nvPicPr>
          <p:cNvPr id="7" name="Picture 6" descr="cid:image001.png@01D2BA88.E5C2C070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877272"/>
            <a:ext cx="1492200" cy="764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9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149835"/>
            <a:ext cx="8579990" cy="403244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 on time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Sessions will start and finish at the given time.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Choose 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quiet location-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(away from pets, children). Turn off the TV and any music. 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Make sure you have a TEAMS background on if using a web camera.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 ready for the session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Have any resources you will need </a:t>
            </a:r>
            <a:r>
              <a:rPr lang="en-US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close by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join late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make sure your microphone is on 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mute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tutor will know you are there </a:t>
            </a:r>
            <a:r>
              <a:rPr lang="en-US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support you at a suitable opportunity.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Keep your microphone on mute when you are not talking</a:t>
            </a:r>
            <a:r>
              <a:rPr lang="en-US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General Online Guidelines</a:t>
            </a:r>
            <a:endParaRPr lang="en-GB" dirty="0"/>
          </a:p>
        </p:txBody>
      </p:sp>
      <p:pic>
        <p:nvPicPr>
          <p:cNvPr id="4" name="Picture 3" descr="G:\Community Learning Service\Learning Team\Marketing &amp; Promotion\Logos &amp; Templates\lcc_logo_and_strapline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6" y="6067241"/>
            <a:ext cx="1895996" cy="63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973310"/>
            <a:ext cx="820956" cy="818422"/>
          </a:xfrm>
          <a:prstGeom prst="rect">
            <a:avLst/>
          </a:prstGeom>
        </p:spPr>
      </p:pic>
      <p:pic>
        <p:nvPicPr>
          <p:cNvPr id="7" name="Picture 6" descr="Teams Hand icon 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5" t="32927" r="65388" b="39024"/>
          <a:stretch/>
        </p:blipFill>
        <p:spPr bwMode="auto">
          <a:xfrm>
            <a:off x="7680238" y="5157192"/>
            <a:ext cx="636178" cy="796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http://www.clker.com/cliparts/2/2/1/e/119498900815838943alarm_clock_mike_powers_.svg.thumb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14" y="1700808"/>
            <a:ext cx="7334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id:image001.png@01D2BA88.E5C2C070"/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067242"/>
            <a:ext cx="1276176" cy="57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210" y="2388033"/>
            <a:ext cx="8818440" cy="38164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all </a:t>
            </a:r>
            <a:r>
              <a:rPr lang="en-US" sz="19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 from each </a:t>
            </a:r>
            <a:r>
              <a:rPr lang="en-US" sz="19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other-sharing </a:t>
            </a:r>
            <a:r>
              <a:rPr lang="en-US" sz="19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ideas will be </a:t>
            </a:r>
            <a:r>
              <a:rPr lang="en-US" sz="19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 </a:t>
            </a:r>
            <a:r>
              <a:rPr lang="en-US" sz="19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each session.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US" sz="19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make the most of your learning experience </a:t>
            </a:r>
            <a:r>
              <a:rPr lang="en-US" sz="19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ask </a:t>
            </a:r>
            <a:r>
              <a:rPr lang="en-US" sz="19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questions and </a:t>
            </a:r>
            <a:r>
              <a:rPr lang="en-US" sz="19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give positive </a:t>
            </a:r>
            <a:r>
              <a:rPr lang="en-US" sz="19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comments about what others say.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Don't </a:t>
            </a:r>
            <a:r>
              <a:rPr lang="en-US" sz="19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talk over each </a:t>
            </a:r>
            <a:r>
              <a:rPr lang="en-US" sz="19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other.  This will </a:t>
            </a:r>
            <a:r>
              <a:rPr lang="en-US" sz="19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come with </a:t>
            </a:r>
            <a:r>
              <a:rPr lang="en-US" sz="19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practice but do listen </a:t>
            </a:r>
            <a:r>
              <a:rPr lang="en-US" sz="19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US" sz="19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each other has to say. </a:t>
            </a:r>
            <a:endParaRPr lang="en-US" sz="1900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Follow </a:t>
            </a:r>
            <a:r>
              <a:rPr lang="en-US" sz="19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guidelines </a:t>
            </a:r>
            <a:r>
              <a:rPr lang="en-US" sz="19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 </a:t>
            </a:r>
            <a:r>
              <a:rPr lang="en-US" sz="19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your tutor-i.e. raise your TEAMS hand</a:t>
            </a:r>
            <a:r>
              <a:rPr lang="en-US" sz="19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>
              <a:lnSpc>
                <a:spcPct val="150000"/>
              </a:lnSpc>
              <a:buClr>
                <a:srgbClr val="A7D6FF"/>
              </a:buClr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Don’t worry if you don’t feel </a:t>
            </a:r>
            <a:r>
              <a:rPr lang="en-US" sz="19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confident to speak </a:t>
            </a:r>
            <a:r>
              <a:rPr lang="en-US" sz="19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group straight away, you’ll soon be joining in!</a:t>
            </a:r>
            <a:endParaRPr lang="en-US" sz="19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8328"/>
            <a:ext cx="8424936" cy="9304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Sharing ideas with the group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877272"/>
            <a:ext cx="820956" cy="818422"/>
          </a:xfrm>
          <a:prstGeom prst="rect">
            <a:avLst/>
          </a:prstGeom>
        </p:spPr>
      </p:pic>
      <p:pic>
        <p:nvPicPr>
          <p:cNvPr id="7" name="Picture 6" descr="G:\Community Learning Service\Learning Team\Marketing &amp; Promotion\Logos &amp; Templates\lcc_logo_and_strapline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78150"/>
            <a:ext cx="1751980" cy="571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Raise your hand in a Teams meeting - Office Support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8" t="55944" r="36346" b="13286"/>
          <a:stretch/>
        </p:blipFill>
        <p:spPr bwMode="auto">
          <a:xfrm>
            <a:off x="7858973" y="4437112"/>
            <a:ext cx="695325" cy="664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id:image001.png@01D2BA88.E5C2C070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86482"/>
            <a:ext cx="1276176" cy="354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3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208912" cy="43204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8328"/>
            <a:ext cx="8424936" cy="93043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Keep yourself safe online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877272"/>
            <a:ext cx="820956" cy="818422"/>
          </a:xfrm>
          <a:prstGeom prst="rect">
            <a:avLst/>
          </a:prstGeom>
        </p:spPr>
      </p:pic>
      <p:pic>
        <p:nvPicPr>
          <p:cNvPr id="7" name="Picture 6" descr="G:\Community Learning Service\Learning Team\Marketing &amp; Promotion\Logos &amp; Templates\lcc_logo_and_strapline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54504"/>
            <a:ext cx="1895996" cy="63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id:image001.png@01D2BA88.E5C2C070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054504"/>
            <a:ext cx="1276176" cy="586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9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204864"/>
            <a:ext cx="8520732" cy="36724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Don't share your password with anyone</a:t>
            </a:r>
            <a:r>
              <a:rPr lang="en-US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           </a:t>
            </a: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Change your password if you think someone else might know it.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Only share an email address or other personal information if necessary.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 careful with your </a:t>
            </a:r>
            <a:r>
              <a:rPr lang="en-US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own, 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others, 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 information.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 the background option </a:t>
            </a:r>
            <a:r>
              <a:rPr lang="en-US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 no-one knows 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behind you.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</a:t>
            </a:r>
            <a:r>
              <a:rPr lang="en-US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someone needs 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while you are online, turn off your camera and microphone. 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8328"/>
            <a:ext cx="8424936" cy="9304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Keep yourself safe online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877272"/>
            <a:ext cx="820956" cy="818422"/>
          </a:xfrm>
          <a:prstGeom prst="rect">
            <a:avLst/>
          </a:prstGeom>
        </p:spPr>
      </p:pic>
      <p:pic>
        <p:nvPicPr>
          <p:cNvPr id="7" name="Picture 6" descr="G:\Community Learning Service\Learning Team\Marketing &amp; Promotion\Logos &amp; Templates\lcc_logo_and_strapline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06" y="6002598"/>
            <a:ext cx="1895996" cy="63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clker.com/cliparts/p/H/X/y/p/z/computer-access-th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86" y="1124744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eams Hand icon 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4" t="32927" r="64057" b="39024"/>
          <a:stretch/>
        </p:blipFill>
        <p:spPr bwMode="auto">
          <a:xfrm>
            <a:off x="2555776" y="5439122"/>
            <a:ext cx="876300" cy="438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id:image001.png@01D2BA88.E5C2C070"/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86" y="6002598"/>
            <a:ext cx="1461418" cy="638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4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0975" y="2035721"/>
            <a:ext cx="8735293" cy="38164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 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respectful of others and what they have to say.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not write anything that you wouldn't say to their face.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Think about how you would feel if you were receiving the message.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on topic. Is what you are saying relevant to the conversation?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tutor has the final say in ensuring all the guidelines are kept.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It’s 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important we </a:t>
            </a:r>
            <a:r>
              <a:rPr lang="en-US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all 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safe. If you are concerned about someone's safety, tell your tutor or report it using the </a:t>
            </a:r>
            <a:r>
              <a:rPr lang="en-US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safeguarding number.</a:t>
            </a:r>
            <a:endParaRPr lang="en-US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8328"/>
            <a:ext cx="8424936" cy="93043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 positive learning experience for all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877272"/>
            <a:ext cx="820956" cy="818422"/>
          </a:xfrm>
          <a:prstGeom prst="rect">
            <a:avLst/>
          </a:prstGeom>
        </p:spPr>
      </p:pic>
      <p:pic>
        <p:nvPicPr>
          <p:cNvPr id="7" name="Picture 6" descr="G:\Community Learning Service\Learning Team\Marketing &amp; Promotion\Logos &amp; Templates\lcc_logo_and_strapline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65134"/>
            <a:ext cx="1895996" cy="63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id:image001.png@01D2BA88.E5C2C070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77272"/>
            <a:ext cx="1420192" cy="764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2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6207" y="2112157"/>
            <a:ext cx="7920880" cy="3726904"/>
          </a:xfrm>
        </p:spPr>
        <p:txBody>
          <a:bodyPr>
            <a:normAutofit fontScale="92500"/>
          </a:bodyPr>
          <a:lstStyle/>
          <a:p>
            <a:pPr marL="342900" lvl="0" indent="-342900">
              <a:buClr>
                <a:srgbClr val="0070C0"/>
              </a:buClr>
              <a:buFont typeface="Wingdings"/>
              <a:buChar char=""/>
              <a:tabLst>
                <a:tab pos="457200" algn="l"/>
              </a:tabLst>
            </a:pPr>
            <a:endParaRPr lang="en-GB" sz="1000" dirty="0">
              <a:solidFill>
                <a:srgbClr val="002060"/>
              </a:solidFill>
              <a:latin typeface="Gill Sans MT" panose="020B0502020104020203" pitchFamily="34" charset="0"/>
              <a:ea typeface="Times New Roman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800" dirty="0" smtClean="0">
                <a:solidFill>
                  <a:srgbClr val="00206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At the end of the course you’ll receive a certificate with information about what you have learnt.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800" dirty="0" smtClean="0">
                <a:solidFill>
                  <a:srgbClr val="00206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Complete the brief evaluation form and let us know how the course was for you.</a:t>
            </a:r>
          </a:p>
          <a:p>
            <a:pPr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800" dirty="0" smtClean="0">
                <a:solidFill>
                  <a:srgbClr val="002060"/>
                </a:solidFill>
                <a:latin typeface="Segoe UI" panose="020B0502040204020203" pitchFamily="34" charset="0"/>
                <a:ea typeface="Times New Roman"/>
                <a:cs typeface="Segoe UI" panose="020B0502040204020203" pitchFamily="34" charset="0"/>
              </a:rPr>
              <a:t>We’ll then send your certificate through the post</a:t>
            </a:r>
          </a:p>
          <a:p>
            <a:pPr marL="0" indent="0">
              <a:buClr>
                <a:srgbClr val="0070C0"/>
              </a:buClr>
              <a:buNone/>
              <a:tabLst>
                <a:tab pos="457200" algn="l"/>
              </a:tabLst>
            </a:pPr>
            <a:endParaRPr lang="en-GB" sz="1000" dirty="0" smtClean="0">
              <a:solidFill>
                <a:srgbClr val="002060"/>
              </a:solidFill>
              <a:latin typeface="Gill Sans MT" panose="020B0502020104020203" pitchFamily="34" charset="0"/>
              <a:ea typeface="Times New Roman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GB" dirty="0" smtClean="0">
              <a:solidFill>
                <a:srgbClr val="002060"/>
              </a:solidFill>
              <a:latin typeface="Gill Sans MT" panose="020B0502020104020203" pitchFamily="34" charset="0"/>
              <a:ea typeface="Times New Roman"/>
            </a:endParaRPr>
          </a:p>
          <a:p>
            <a:pPr marL="0" indent="0">
              <a:buClr>
                <a:srgbClr val="0070C0"/>
              </a:buClr>
              <a:buNone/>
              <a:tabLst>
                <a:tab pos="457200" algn="l"/>
              </a:tabLst>
            </a:pPr>
            <a:endParaRPr lang="en-GB" sz="1000" dirty="0" smtClean="0">
              <a:solidFill>
                <a:srgbClr val="002060"/>
              </a:solidFill>
              <a:latin typeface="Gill Sans MT" panose="020B0502020104020203" pitchFamily="34" charset="0"/>
              <a:ea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Gill Sans MT" panose="020B0502020104020203" pitchFamily="34" charset="0"/>
                <a:ea typeface="Times New Roman"/>
                <a:cs typeface="+mn-cs"/>
              </a:rPr>
              <a:t>Course Certificate</a:t>
            </a:r>
            <a:endParaRPr lang="en-GB" sz="32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 descr="G:\Community Learning Service\Learning Team\Marketing &amp; Promotion\Logos &amp; Templates\lcc_logo_and_strapline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26923"/>
            <a:ext cx="1895996" cy="63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32" y="5839061"/>
            <a:ext cx="820956" cy="818422"/>
          </a:xfrm>
          <a:prstGeom prst="rect">
            <a:avLst/>
          </a:prstGeom>
        </p:spPr>
      </p:pic>
      <p:pic>
        <p:nvPicPr>
          <p:cNvPr id="1026" name="Picture 2" descr="C:\Users\anita.pritchard\AppData\Local\Microsoft\Windows\INetCache\IE\8BR91GBS\d7af58x-24d97ce8-6d26-4d5f-8e30-c6e9490c649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00182"/>
            <a:ext cx="1057116" cy="51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id:image001.png@01D2BA88.E5C2C070"/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026924"/>
            <a:ext cx="1276176" cy="614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051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491209"/>
            <a:ext cx="8280920" cy="336321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you’re ‘hooked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 into the learning </a:t>
            </a:r>
            <a:r>
              <a:rPr lang="en-GB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bug,  </a:t>
            </a:r>
            <a:r>
              <a:rPr lang="en-GB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look on our website at the wide range of courses we have available across the county.</a:t>
            </a:r>
            <a:endParaRPr lang="en-GB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7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Find </a:t>
            </a:r>
            <a:r>
              <a:rPr lang="en-GB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courses 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develop </a:t>
            </a:r>
            <a:r>
              <a:rPr lang="en-GB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personal skills in</a:t>
            </a:r>
            <a:r>
              <a:rPr lang="en-GB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Maths, English and </a:t>
            </a:r>
            <a:r>
              <a:rPr lang="en-GB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Computing.</a:t>
            </a:r>
            <a:endParaRPr lang="en-GB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70000"/>
              </a:lnSpc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GB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Whether you’re </a:t>
            </a:r>
            <a:r>
              <a:rPr lang="en-GB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changing the direction of your career or want to </a:t>
            </a:r>
            <a:r>
              <a:rPr lang="en-GB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improve your employability options we have courses for you.</a:t>
            </a:r>
            <a:endParaRPr lang="en-GB" sz="20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17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GB" sz="2000" dirty="0" smtClean="0">
              <a:solidFill>
                <a:srgbClr val="002060"/>
              </a:solidFill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  <a:p>
            <a:pPr lvl="0">
              <a:lnSpc>
                <a:spcPct val="170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en-GB" sz="2000" dirty="0" smtClean="0">
              <a:solidFill>
                <a:srgbClr val="002060"/>
              </a:solidFill>
              <a:latin typeface="Segoe UI" panose="020B0502040204020203" pitchFamily="34" charset="0"/>
              <a:ea typeface="Times New Roman"/>
              <a:cs typeface="Segoe UI" panose="020B0502040204020203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210" y="332656"/>
            <a:ext cx="8229600" cy="1224136"/>
          </a:xfrm>
        </p:spPr>
        <p:txBody>
          <a:bodyPr>
            <a:normAutofit fontScale="90000"/>
          </a:bodyPr>
          <a:lstStyle/>
          <a:p>
            <a:pPr marL="274320" lvl="0" indent="-274320">
              <a:lnSpc>
                <a:spcPct val="170000"/>
              </a:lnSpc>
              <a:spcBef>
                <a:spcPct val="20000"/>
              </a:spcBef>
              <a:tabLst>
                <a:tab pos="457200" algn="l"/>
              </a:tabLst>
            </a:pPr>
            <a:r>
              <a:rPr lang="en-GB" sz="3200" b="1" dirty="0" smtClean="0">
                <a:solidFill>
                  <a:srgbClr val="002060"/>
                </a:solidFill>
                <a:latin typeface="Gill Sans MT" panose="020B0502020104020203" pitchFamily="34" charset="0"/>
                <a:ea typeface="Times New Roman"/>
                <a:cs typeface="+mn-cs"/>
              </a:rPr>
              <a:t>Workshops and Courses</a:t>
            </a:r>
            <a:br>
              <a:rPr lang="en-GB" sz="3200" b="1" dirty="0" smtClean="0">
                <a:solidFill>
                  <a:srgbClr val="002060"/>
                </a:solidFill>
                <a:latin typeface="Gill Sans MT" panose="020B0502020104020203" pitchFamily="34" charset="0"/>
                <a:ea typeface="Times New Roman"/>
                <a:cs typeface="+mn-cs"/>
              </a:rPr>
            </a:b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Go to </a:t>
            </a:r>
            <a:r>
              <a:rPr lang="en-GB" sz="2000" b="1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www.2aspire.org.uk 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or </a:t>
            </a:r>
            <a:r>
              <a:rPr lang="en-GB" sz="2000" b="1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#2aspire </a:t>
            </a:r>
            <a:r>
              <a:rPr lang="en-GB" sz="2000" dirty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 find out </a:t>
            </a:r>
            <a:r>
              <a:rPr lang="en-GB" sz="2000" dirty="0" smtClean="0">
                <a:solidFill>
                  <a:srgbClr val="0020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more</a:t>
            </a:r>
            <a:endParaRPr lang="en-GB" sz="32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 descr="G:\Community Learning Service\Learning Team\Marketing &amp; Promotion\Logos &amp; Templates\lcc_logo_and_strapline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32992"/>
            <a:ext cx="1895996" cy="63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32" y="5839061"/>
            <a:ext cx="820956" cy="818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02" y="1724852"/>
            <a:ext cx="820956" cy="818422"/>
          </a:xfrm>
          <a:prstGeom prst="rect">
            <a:avLst/>
          </a:prstGeom>
        </p:spPr>
      </p:pic>
      <p:pic>
        <p:nvPicPr>
          <p:cNvPr id="8" name="Picture 7" descr="cid:image001.png@01D2BA88.E5C2C070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839061"/>
            <a:ext cx="1780232" cy="802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504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A7D6FF"/>
      </a:accent1>
      <a:accent2>
        <a:srgbClr val="EA157A"/>
      </a:accent2>
      <a:accent3>
        <a:srgbClr val="FEB80A"/>
      </a:accent3>
      <a:accent4>
        <a:srgbClr val="007DEA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A7D6FF"/>
    </a:accent1>
    <a:accent2>
      <a:srgbClr val="EA157A"/>
    </a:accent2>
    <a:accent3>
      <a:srgbClr val="FEB80A"/>
    </a:accent3>
    <a:accent4>
      <a:srgbClr val="007DEA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A7D6FF"/>
    </a:accent1>
    <a:accent2>
      <a:srgbClr val="EA157A"/>
    </a:accent2>
    <a:accent3>
      <a:srgbClr val="FEB80A"/>
    </a:accent3>
    <a:accent4>
      <a:srgbClr val="007DEA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A7D6FF"/>
    </a:accent1>
    <a:accent2>
      <a:srgbClr val="EA157A"/>
    </a:accent2>
    <a:accent3>
      <a:srgbClr val="FEB80A"/>
    </a:accent3>
    <a:accent4>
      <a:srgbClr val="007DEA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631</TotalTime>
  <Words>474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PowerPoint Presentation</vt:lpstr>
      <vt:lpstr>Learning Online</vt:lpstr>
      <vt:lpstr>General Online Guidelines</vt:lpstr>
      <vt:lpstr>Sharing ideas with the group</vt:lpstr>
      <vt:lpstr>Keep yourself safe online</vt:lpstr>
      <vt:lpstr>Keep yourself safe online</vt:lpstr>
      <vt:lpstr>A positive learning experience for all</vt:lpstr>
      <vt:lpstr>Course Certificate</vt:lpstr>
      <vt:lpstr>Workshops and Courses Go to www.2aspire.org.uk or #2aspire to find out more</vt:lpstr>
      <vt:lpstr>See you again soon!</vt:lpstr>
    </vt:vector>
  </TitlesOfParts>
  <Company>Lincolnshire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Pritchard</dc:creator>
  <cp:lastModifiedBy>Anita Pritchard</cp:lastModifiedBy>
  <cp:revision>82</cp:revision>
  <cp:lastPrinted>2019-10-04T09:31:38Z</cp:lastPrinted>
  <dcterms:created xsi:type="dcterms:W3CDTF">2019-09-26T08:22:31Z</dcterms:created>
  <dcterms:modified xsi:type="dcterms:W3CDTF">2020-11-09T13:40:48Z</dcterms:modified>
</cp:coreProperties>
</file>